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448943345" r:id="rId2"/>
    <p:sldId id="264" r:id="rId3"/>
    <p:sldId id="273" r:id="rId4"/>
    <p:sldId id="262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0"/>
    <p:restoredTop sz="94643"/>
  </p:normalViewPr>
  <p:slideViewPr>
    <p:cSldViewPr snapToGrid="0">
      <p:cViewPr varScale="1">
        <p:scale>
          <a:sx n="99" d="100"/>
          <a:sy n="99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D1614-2B4E-1D4C-BEE0-D5E9940F7D0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E4D7-CEEC-DF4C-8039-A0FD20B09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</a:t>
            </a:r>
            <a:r>
              <a:rPr lang="en-US" i="1" dirty="0" err="1">
                <a:effectLst/>
                <a:latin typeface="Helvetica" pitchFamily="2" charset="0"/>
              </a:rPr>
              <a:t>immunecells</a:t>
            </a:r>
            <a:r>
              <a:rPr lang="en-US" i="1" dirty="0">
                <a:effectLst/>
                <a:latin typeface="Helvetica" pitchFamily="2" charset="0"/>
              </a:rPr>
              <a:t>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E4D7-CEEC-DF4C-8039-A0FD20B09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7BB-095D-B334-93EB-75D7B329E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4BF6B-810E-56AC-66BA-1DD1DC149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A3B-6493-B023-C45F-29641329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A925-AF7F-5270-E1CF-C8D4152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C3E-F293-2F16-387F-D517234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BF3-45A7-E1A7-1626-B2E47EC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25277-C64D-129F-1FD0-9C0DDCE63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F55B-CA3E-A696-CD06-8833C988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B78B-47EF-98C5-9065-401FEBF6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BC2A-2A67-6E2F-6242-78DCD7E4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733F9-D5C8-9A88-BAD2-4A45B092B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AF1E-8097-605C-FB0B-973FF9138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1C97-CB0F-77C3-6EC8-4A0C8BF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E2A6-7CA3-C8BE-C8F8-BE012479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DD0C-7145-77F8-BAB3-D80A723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589-9C19-FE34-9812-4CF17B8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1EF6-FBAE-26DE-A51D-E956F17D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F40E-DF42-FDA2-7481-69896737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FE29-F7B1-2FF6-AF9D-E6E1B372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EF50-89BD-F931-463C-D4E79C9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56BC-3696-EF2C-3846-6E7FDAC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6E0A-8635-C044-2BC6-7ED4C444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A8B7-D1AA-4E1F-A47A-0657EF8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0637-144F-CB07-1043-A843A3B1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DE476-AE5E-83FA-8002-8CCBED3E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1A4-4A14-2833-106A-0248E0A5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B592-51DE-7A54-EE1D-5E102FB0B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9478-0759-91FA-188B-386209EAA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5F294-FF14-2C25-6337-87C8B99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CBEDE-14CC-3297-6DDE-B27B9DD3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1DB1-63C7-37A8-A074-C4DCDA45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D8E5-21EB-879F-2FD6-83D264DB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6641C-BEAD-9025-6EF2-EE4ABAA9D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EE821-1325-B34F-5ED8-91AD708FA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C107-26B3-0E92-DEC8-87E9A4FE7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4976-84BF-6497-7385-15B146C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A055-231E-C77A-361D-1CA2F6A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C0F00-1B98-2AF8-237E-E7AA573A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28ACD-7FE8-CA59-5138-1D7F53B4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265-E171-15A3-124F-CA0F2C26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A2A5-8948-7B76-3ECB-A1F4BAFA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68C0-E65C-B621-2306-DE753D8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69AD1-C23A-7BCD-1C21-3A1A926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53A00-059B-7139-2D6D-197A0BF9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E1128-0351-25AA-6152-1E1569DB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53D1-1EF5-5A55-0BC7-DC090DFE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B028-011B-B9E3-F47D-20F33CB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847C-DCC2-1675-CEF9-D90BAA1B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3797-33CD-4424-9E26-96B954C0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7CF39-7FEA-2446-A886-DB359E2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E89B3-B94C-C7BA-3F2F-A63EC7AF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B897-ECE4-0390-14A7-7A1C220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A4E-596E-C68F-02CD-61A841CB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EF71A-2AF8-C9AE-886B-0B8C3C55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EAFC1-4BBF-2215-AB7E-33119900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71838-F8EA-BBB4-BB2C-7D9E5FC0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E1337-58EB-A6C3-7D2D-E4142192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E0890-D18D-4C20-37D7-0D4E6159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1B68E-C6BF-B354-9E1C-187DEBB2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00DE-4BAC-3FA9-34F8-66C6211C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E1D3-449E-A77B-6DF0-82947FAB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617FE-2774-254A-8BFA-EC872035335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4197-5825-421F-75FD-D19AA606D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9427-E79B-544D-A2B8-6C4B192F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0BFB58-E206-D15B-A109-4DAB5FC0D8B6}"/>
              </a:ext>
            </a:extLst>
          </p:cNvPr>
          <p:cNvSpPr txBox="1">
            <a:spLocks/>
          </p:cNvSpPr>
          <p:nvPr/>
        </p:nvSpPr>
        <p:spPr>
          <a:xfrm>
            <a:off x="609600" y="1034614"/>
            <a:ext cx="10972800" cy="216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2024 Single Cell Workship Colombia</a:t>
            </a:r>
            <a:br>
              <a:rPr lang="en-US" sz="2000" b="1" kern="10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Group projects</a:t>
            </a:r>
            <a:endParaRPr lang="en-US" sz="3600" kern="100" dirty="0">
              <a:solidFill>
                <a:srgbClr val="020056"/>
              </a:solidFill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2015CA7-82B8-CC60-B306-06D76301510E}"/>
              </a:ext>
            </a:extLst>
          </p:cNvPr>
          <p:cNvSpPr txBox="1">
            <a:spLocks/>
          </p:cNvSpPr>
          <p:nvPr/>
        </p:nvSpPr>
        <p:spPr>
          <a:xfrm>
            <a:off x="4801857" y="5862433"/>
            <a:ext cx="2693225" cy="833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0990" indent="-3809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1867" kern="1200" baseline="0">
                <a:solidFill>
                  <a:srgbClr val="185485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15-19th, 2024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Bogota, Colombia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06FD09-57F1-F04F-C947-88CE6D93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4559223"/>
            <a:ext cx="4627637" cy="1145928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C8A1368F-F615-60EF-6D84-613B7E10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63" y="3429000"/>
            <a:ext cx="3373821" cy="958829"/>
          </a:xfrm>
          <a:prstGeom prst="rect">
            <a:avLst/>
          </a:prstGeom>
        </p:spPr>
      </p:pic>
      <p:pic>
        <p:nvPicPr>
          <p:cNvPr id="13" name="Picture 2" descr="Universidad de los Andes Online Courses | Coursera">
            <a:extLst>
              <a:ext uri="{FF2B5EF4-FFF2-40B4-BE49-F238E27FC236}">
                <a16:creationId xmlns:a16="http://schemas.microsoft.com/office/drawing/2014/main" id="{DCA792D4-892C-734E-3650-7B991ED07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8" b="25406"/>
          <a:stretch/>
        </p:blipFill>
        <p:spPr bwMode="auto">
          <a:xfrm>
            <a:off x="7114374" y="4446072"/>
            <a:ext cx="2286000" cy="11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7A15E5-FAFC-446D-3FA7-41382498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11" y="3351646"/>
            <a:ext cx="3326280" cy="9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BD60-7A89-A413-7611-81EB4CBD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5" y="1882045"/>
            <a:ext cx="5667034" cy="433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A165D-1776-1C14-2FF5-142371B1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03" y="2324499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4.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5714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3607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13 Monkeys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 Timepoints (DPI) 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 between monkeys?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latin typeface="Helvetica" pitchFamily="2" charset="0"/>
              </a:rPr>
              <a:t>Where can we detect </a:t>
            </a:r>
            <a:r>
              <a:rPr lang="en-US" dirty="0" err="1">
                <a:latin typeface="Helvetica" pitchFamily="2" charset="0"/>
              </a:rPr>
              <a:t>ebola</a:t>
            </a:r>
            <a:r>
              <a:rPr lang="en-US" dirty="0">
                <a:latin typeface="Helvetica" pitchFamily="2" charset="0"/>
              </a:rPr>
              <a:t> transcripts? 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timepoints?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9650" y="1252555"/>
            <a:ext cx="11419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immune cells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9E165-C13E-8E48-AB3B-EA7F68E6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059" y="2337855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C0AC0-EC12-3B86-3757-4952330A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" y="1536306"/>
            <a:ext cx="6193334" cy="495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F8F90-34AA-839E-8986-ED4F7D5E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19" y="2861869"/>
            <a:ext cx="5687101" cy="2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DEBCF7-597D-994C-BD6F-C345F02259A5}"/>
              </a:ext>
            </a:extLst>
          </p:cNvPr>
          <p:cNvSpPr txBox="1">
            <a:spLocks/>
          </p:cNvSpPr>
          <p:nvPr/>
        </p:nvSpPr>
        <p:spPr>
          <a:xfrm>
            <a:off x="700369" y="244698"/>
            <a:ext cx="10515600" cy="402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Project 5: comparison of T cells in healthy skin and skim tumors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2EDC-D2BE-B944-AA20-49B3E06E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9" t="-6581" b="-1"/>
          <a:stretch/>
        </p:blipFill>
        <p:spPr>
          <a:xfrm>
            <a:off x="241131" y="2545318"/>
            <a:ext cx="1990005" cy="149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3D7C4-10D9-C045-9C77-E64DE54D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653" r="50000"/>
          <a:stretch/>
        </p:blipFill>
        <p:spPr>
          <a:xfrm>
            <a:off x="2446423" y="2518417"/>
            <a:ext cx="2028041" cy="1546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29E9E-BC4C-0F47-B9F2-9A2DBA203594}"/>
              </a:ext>
            </a:extLst>
          </p:cNvPr>
          <p:cNvSpPr txBox="1"/>
          <p:nvPr/>
        </p:nvSpPr>
        <p:spPr>
          <a:xfrm>
            <a:off x="561405" y="2237541"/>
            <a:ext cx="1132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Normal skin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7D1B3-5C26-B347-8959-80AF0D4321D0}"/>
              </a:ext>
            </a:extLst>
          </p:cNvPr>
          <p:cNvSpPr txBox="1"/>
          <p:nvPr/>
        </p:nvSpPr>
        <p:spPr>
          <a:xfrm>
            <a:off x="2231136" y="2225705"/>
            <a:ext cx="288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Cutaneous squamous cell carcinoma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D4C8D-110B-5843-AEC0-4D157E9E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1" y="4097904"/>
            <a:ext cx="5717038" cy="274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BEA5-3FD2-E947-AC1A-CC4E561007E7}"/>
              </a:ext>
            </a:extLst>
          </p:cNvPr>
          <p:cNvSpPr txBox="1"/>
          <p:nvPr/>
        </p:nvSpPr>
        <p:spPr>
          <a:xfrm>
            <a:off x="9292131" y="6117465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 et al.,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98C25-DD3B-214A-A096-F0F5ECC7B8A5}"/>
              </a:ext>
            </a:extLst>
          </p:cNvPr>
          <p:cNvSpPr txBox="1"/>
          <p:nvPr/>
        </p:nvSpPr>
        <p:spPr>
          <a:xfrm>
            <a:off x="6956874" y="1972815"/>
            <a:ext cx="273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you get</a:t>
            </a:r>
          </a:p>
          <a:p>
            <a:r>
              <a:rPr lang="en-US" dirty="0"/>
              <a:t>1889 cells</a:t>
            </a:r>
          </a:p>
          <a:p>
            <a:r>
              <a:rPr lang="en-US" dirty="0"/>
              <a:t>11 donors</a:t>
            </a:r>
          </a:p>
          <a:p>
            <a:r>
              <a:rPr lang="en-US" dirty="0"/>
              <a:t>Tumor and normal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CC0BF-F156-9E49-A114-6D15469A3909}"/>
              </a:ext>
            </a:extLst>
          </p:cNvPr>
          <p:cNvSpPr txBox="1"/>
          <p:nvPr/>
        </p:nvSpPr>
        <p:spPr>
          <a:xfrm>
            <a:off x="6479643" y="3470623"/>
            <a:ext cx="473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</a:t>
            </a:r>
          </a:p>
          <a:p>
            <a:r>
              <a:rPr lang="en-US" dirty="0"/>
              <a:t>Do T cells in normal tissue look different than T cells in tumors?</a:t>
            </a:r>
          </a:p>
          <a:p>
            <a:r>
              <a:rPr lang="en-US" dirty="0"/>
              <a:t>Are tumor T cells similar across patients?</a:t>
            </a:r>
          </a:p>
          <a:p>
            <a:r>
              <a:rPr lang="en-US" dirty="0"/>
              <a:t>What are the types of T cells that we observe in tumors?</a:t>
            </a:r>
          </a:p>
          <a:p>
            <a:r>
              <a:rPr lang="en-US" dirty="0"/>
              <a:t>Do we see many exhausted or proliferating cells?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8574-903E-C442-9E75-63D7E2AC5C21}"/>
              </a:ext>
            </a:extLst>
          </p:cNvPr>
          <p:cNvSpPr txBox="1"/>
          <p:nvPr/>
        </p:nvSpPr>
        <p:spPr>
          <a:xfrm>
            <a:off x="271174" y="691771"/>
            <a:ext cx="1094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define the cellular composition and architecture of cutaneous squamous cell carcinoma (</a:t>
            </a:r>
            <a:r>
              <a:rPr lang="en-US" dirty="0" err="1"/>
              <a:t>cSCC</a:t>
            </a:r>
            <a:r>
              <a:rPr lang="en-US" dirty="0"/>
              <a:t>), we combined single-cell RNA sequencing with spatial transcriptomics and multiplexed ion beam imaging from a series of human </a:t>
            </a:r>
            <a:r>
              <a:rPr lang="en-US" dirty="0" err="1"/>
              <a:t>cSCCs</a:t>
            </a:r>
            <a:r>
              <a:rPr lang="en-US" dirty="0"/>
              <a:t> and matched normal skin. These data define </a:t>
            </a:r>
            <a:r>
              <a:rPr lang="en-US" dirty="0" err="1"/>
              <a:t>cSCC</a:t>
            </a:r>
            <a:r>
              <a:rPr lang="en-US" dirty="0"/>
              <a:t> tumor and stromal cell subpopulations, the spatial niches where they interact, and the communicating gene networks that they engage in cancer.</a:t>
            </a:r>
          </a:p>
        </p:txBody>
      </p:sp>
    </p:spTree>
    <p:extLst>
      <p:ext uri="{BB962C8B-B14F-4D97-AF65-F5344CB8AC3E}">
        <p14:creationId xmlns:p14="http://schemas.microsoft.com/office/powerpoint/2010/main" val="419501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for Wet-lab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through the manuscripts if you have questions ask your training leaders</a:t>
            </a:r>
          </a:p>
          <a:p>
            <a:r>
              <a:rPr lang="en-US" dirty="0"/>
              <a:t>Explain the methodology used and the experimental design</a:t>
            </a:r>
          </a:p>
          <a:p>
            <a:r>
              <a:rPr lang="en-US" dirty="0"/>
              <a:t>Why were these selected</a:t>
            </a:r>
          </a:p>
          <a:p>
            <a:r>
              <a:rPr lang="en-US" dirty="0"/>
              <a:t>How many samples? What technology? What was the sample preparation (</a:t>
            </a:r>
            <a:r>
              <a:rPr lang="en-US" dirty="0" err="1"/>
              <a:t>Ie</a:t>
            </a:r>
            <a:r>
              <a:rPr lang="en-US" dirty="0"/>
              <a:t> dissociation, sorting, enrichment)</a:t>
            </a:r>
          </a:p>
          <a:p>
            <a:r>
              <a:rPr lang="en-US" dirty="0"/>
              <a:t>What would you change or improve</a:t>
            </a:r>
          </a:p>
        </p:txBody>
      </p:sp>
    </p:spTree>
    <p:extLst>
      <p:ext uri="{BB962C8B-B14F-4D97-AF65-F5344CB8AC3E}">
        <p14:creationId xmlns:p14="http://schemas.microsoft.com/office/powerpoint/2010/main" val="79759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for Computational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get a subset dataset from the paper and some prompts to guide your analysis </a:t>
            </a:r>
          </a:p>
          <a:p>
            <a:pPr lvl="1"/>
            <a:r>
              <a:rPr lang="en-US" dirty="0"/>
              <a:t>BUT feel free to try new things and explore the data</a:t>
            </a:r>
          </a:p>
          <a:p>
            <a:r>
              <a:rPr lang="en-US" dirty="0"/>
              <a:t>Discuss with the </a:t>
            </a:r>
            <a:r>
              <a:rPr lang="en-US" dirty="0" err="1"/>
              <a:t>wetlab</a:t>
            </a:r>
            <a:r>
              <a:rPr lang="en-US" dirty="0"/>
              <a:t> team on the goals of the paper and how to interpret the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4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1.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88" y="3376999"/>
            <a:ext cx="5852191" cy="1416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27EA9-BC93-6089-F2D6-1B874EAC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9" y="1828800"/>
            <a:ext cx="5852191" cy="44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1.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667969" y="3699701"/>
            <a:ext cx="100651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4500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30 Donors</a:t>
            </a:r>
          </a:p>
          <a:p>
            <a:pPr algn="just"/>
            <a:r>
              <a:rPr lang="en-US" dirty="0">
                <a:latin typeface="Helvetica" pitchFamily="2" charset="0"/>
              </a:rPr>
              <a:t>3 Types of samples  (Healthy and Ulcerative colitis (</a:t>
            </a:r>
            <a:r>
              <a:rPr lang="en-US" dirty="0">
                <a:effectLst/>
                <a:latin typeface="Helvetica" pitchFamily="2" charset="0"/>
              </a:rPr>
              <a:t>Non-inflamed and Inflamed)) 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differential expression between the 3 types of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32" y="2390381"/>
            <a:ext cx="8584244" cy="2077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analyses of colon biopsy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specimens from patients with ulcerative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colitis delineate how expression patterns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and shifting cell populations may shape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disease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CC81-4AA9-8C3E-2653-CB9F22B8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6" y="1349481"/>
            <a:ext cx="7070450" cy="23476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EB2BDE-A13B-676B-54D2-52475C255EA7}"/>
              </a:ext>
            </a:extLst>
          </p:cNvPr>
          <p:cNvGrpSpPr/>
          <p:nvPr/>
        </p:nvGrpSpPr>
        <p:grpSpPr>
          <a:xfrm>
            <a:off x="7293111" y="1342285"/>
            <a:ext cx="4768262" cy="5019267"/>
            <a:chOff x="2945354" y="0"/>
            <a:chExt cx="6845417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85E8D-6A4A-633D-BDDA-A64B14DF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354" y="0"/>
              <a:ext cx="6301292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FA9EC-13D4-9E89-3433-0908392FD972}"/>
                </a:ext>
              </a:extLst>
            </p:cNvPr>
            <p:cNvSpPr/>
            <p:nvPr/>
          </p:nvSpPr>
          <p:spPr>
            <a:xfrm>
              <a:off x="7961971" y="3713356"/>
              <a:ext cx="1828800" cy="162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3D2BB6-937F-BD99-5A4F-2181A43D837A}"/>
                </a:ext>
              </a:extLst>
            </p:cNvPr>
            <p:cNvSpPr/>
            <p:nvPr/>
          </p:nvSpPr>
          <p:spPr>
            <a:xfrm>
              <a:off x="8640919" y="2490650"/>
              <a:ext cx="1069138" cy="109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32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2.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From Human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2970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 Donors</a:t>
            </a:r>
          </a:p>
          <a:p>
            <a:pPr algn="just"/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i="1" dirty="0">
                <a:latin typeface="Helvetica" pitchFamily="2" charset="0"/>
              </a:rPr>
              <a:t>From Mouse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2912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10 Mouse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5 Time points!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Can you detect “Pulmonary </a:t>
            </a:r>
            <a:r>
              <a:rPr lang="en-US" dirty="0" err="1">
                <a:latin typeface="Helvetica" pitchFamily="2" charset="0"/>
              </a:rPr>
              <a:t>Ionocyte</a:t>
            </a:r>
            <a:r>
              <a:rPr lang="en-US" dirty="0">
                <a:latin typeface="Helvetica" pitchFamily="2" charset="0"/>
              </a:rPr>
              <a:t>”? Any changes across time?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Mouse and Human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</a:t>
            </a:r>
            <a:r>
              <a:rPr lang="en-US" i="1" dirty="0">
                <a:latin typeface="Helvetica" pitchFamily="2" charset="0"/>
              </a:rPr>
              <a:t>analyses reveals cell states that represent known and novel cell populations of the lung, They identified a novel, rare cell type that they call the ‘pulmonary </a:t>
            </a:r>
            <a:r>
              <a:rPr lang="en-US" i="1" dirty="0" err="1">
                <a:latin typeface="Helvetica" pitchFamily="2" charset="0"/>
              </a:rPr>
              <a:t>ionocyte</a:t>
            </a:r>
            <a:r>
              <a:rPr lang="en-US" i="1" dirty="0">
                <a:latin typeface="Helvetica" pitchFamily="2" charset="0"/>
              </a:rPr>
              <a:t>’, which co-expresses FOXI1, H+-ATPase (V-ATPase) and CFTR, the gene that is mutated in cystic fibrosis.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DB6F-38FD-0B88-EED0-2FD44E87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6"/>
          <a:stretch/>
        </p:blipFill>
        <p:spPr>
          <a:xfrm>
            <a:off x="3984057" y="2510906"/>
            <a:ext cx="6635931" cy="29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BF9F8-1A70-5AC5-C43E-048CA8BA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1" y="1342285"/>
            <a:ext cx="6075399" cy="482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811A3-C05F-170F-CFCE-8CEC4ACA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17" y="1945165"/>
            <a:ext cx="4492152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5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3.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4310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6 tissues (5 immune and 1 epithelial) 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18 Mouse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</a:t>
            </a:r>
          </a:p>
          <a:p>
            <a:pPr algn="just"/>
            <a:r>
              <a:rPr lang="en-US" dirty="0">
                <a:latin typeface="Helvetica" pitchFamily="2" charset="0"/>
              </a:rPr>
              <a:t>Can you detect Immune cells in multiple tissues?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the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same immune cell type between tissues?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47110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analyzed more than 400,000 single cells covering all of the major </a:t>
            </a:r>
            <a:r>
              <a:rPr lang="en-US" i="1" dirty="0" err="1">
                <a:effectLst/>
                <a:latin typeface="Helvetica" pitchFamily="2" charset="0"/>
              </a:rPr>
              <a:t>mouseorgans</a:t>
            </a:r>
            <a:r>
              <a:rPr lang="en-US" i="1" dirty="0">
                <a:effectLst/>
                <a:latin typeface="Helvetica" pitchFamily="2" charset="0"/>
              </a:rPr>
              <a:t> and constructed a basic scheme for a mouse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 atlas (MCA). We reveal a single-cell hierarchy for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many tissues that have not been well characterized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previously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83BA7-DAF6-D108-05B1-A2100E8C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12" y="1976846"/>
            <a:ext cx="4602699" cy="48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795</Words>
  <Application>Microsoft Macintosh PowerPoint</Application>
  <PresentationFormat>Widescreen</PresentationFormat>
  <Paragraphs>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Aims for Wet-lab track</vt:lpstr>
      <vt:lpstr>Aims for Computational track</vt:lpstr>
      <vt:lpstr>Project 1. </vt:lpstr>
      <vt:lpstr>Project 1. </vt:lpstr>
      <vt:lpstr>Project 2</vt:lpstr>
      <vt:lpstr>Project 2. </vt:lpstr>
      <vt:lpstr>Project 3</vt:lpstr>
      <vt:lpstr>Project 3. </vt:lpstr>
      <vt:lpstr>Project 4</vt:lpstr>
      <vt:lpstr>Project 4. </vt:lpstr>
      <vt:lpstr>Project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Track projects</dc:title>
  <dc:creator>Sergio Triana</dc:creator>
  <cp:lastModifiedBy>David Fischer</cp:lastModifiedBy>
  <cp:revision>38</cp:revision>
  <dcterms:created xsi:type="dcterms:W3CDTF">2023-03-07T09:17:02Z</dcterms:created>
  <dcterms:modified xsi:type="dcterms:W3CDTF">2024-07-15T13:10:52Z</dcterms:modified>
</cp:coreProperties>
</file>